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483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8224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926742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81436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3785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38856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4785159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22642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9512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936898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760217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14738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6963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68503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86280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50719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81799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4124628-C283-410F-8567-369F0536BA7A}" type="datetimeFigureOut">
              <a:rPr lang="fa-IR" smtClean="0"/>
              <a:t>28/11/1439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5C223A5-3208-44A4-B201-78978A9DDA25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5081785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  <p:sldLayoutId id="2147483840" r:id="rId13"/>
    <p:sldLayoutId id="2147483841" r:id="rId14"/>
    <p:sldLayoutId id="2147483842" r:id="rId15"/>
    <p:sldLayoutId id="2147483843" r:id="rId16"/>
    <p:sldLayoutId id="2147483844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857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02575" y="0"/>
            <a:ext cx="7046417" cy="2327564"/>
          </a:xfrm>
        </p:spPr>
        <p:txBody>
          <a:bodyPr/>
          <a:lstStyle/>
          <a:p>
            <a:pPr algn="r"/>
            <a:r>
              <a:rPr lang="fa-IR" dirty="0" smtClean="0"/>
              <a:t>اختلالات عصبی شناختی</a:t>
            </a:r>
            <a:br>
              <a:rPr lang="fa-IR" dirty="0" smtClean="0"/>
            </a:br>
            <a:r>
              <a:rPr lang="fa-IR" sz="2000" dirty="0" smtClean="0"/>
              <a:t>بر اساس </a:t>
            </a:r>
            <a:r>
              <a:rPr lang="en-US" sz="2000" dirty="0" smtClean="0"/>
              <a:t>DSM5</a:t>
            </a:r>
            <a:endParaRPr lang="fa-IR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50784" y="3610375"/>
            <a:ext cx="4551762" cy="1595032"/>
          </a:xfrm>
        </p:spPr>
        <p:txBody>
          <a:bodyPr>
            <a:normAutofit fontScale="92500"/>
          </a:bodyPr>
          <a:lstStyle/>
          <a:p>
            <a:pPr algn="r"/>
            <a:r>
              <a:rPr lang="fa-IR" sz="2800" dirty="0" smtClean="0">
                <a:solidFill>
                  <a:schemeClr val="tx1">
                    <a:lumMod val="95000"/>
                  </a:schemeClr>
                </a:solidFill>
              </a:rPr>
              <a:t>رامین </a:t>
            </a:r>
            <a:r>
              <a:rPr lang="fa-IR" sz="2800" dirty="0" smtClean="0">
                <a:solidFill>
                  <a:schemeClr val="tx1">
                    <a:lumMod val="95000"/>
                  </a:schemeClr>
                </a:solidFill>
              </a:rPr>
              <a:t>حیدریان  </a:t>
            </a:r>
          </a:p>
          <a:p>
            <a:pPr algn="r"/>
            <a:r>
              <a:rPr lang="fa-IR" sz="2800" dirty="0" smtClean="0">
                <a:solidFill>
                  <a:srgbClr val="00B0F0"/>
                </a:solidFill>
              </a:rPr>
              <a:t>تحت نظارت دکتر ادیبی </a:t>
            </a:r>
          </a:p>
          <a:p>
            <a:pPr algn="r"/>
            <a:r>
              <a:rPr lang="fa-IR" sz="2800" dirty="0" smtClean="0">
                <a:solidFill>
                  <a:srgbClr val="C00000"/>
                </a:solidFill>
              </a:rPr>
              <a:t>با تشکر از جناب دکتر ولی زاذه</a:t>
            </a:r>
            <a:endParaRPr lang="fa-IR" sz="2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6029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308758"/>
            <a:ext cx="11001108" cy="6187045"/>
          </a:xfrm>
        </p:spPr>
        <p:txBody>
          <a:bodyPr>
            <a:normAutofit/>
          </a:bodyPr>
          <a:lstStyle/>
          <a:p>
            <a:r>
              <a:rPr lang="fa-IR" dirty="0">
                <a:solidFill>
                  <a:srgbClr val="FFFF00"/>
                </a:solidFill>
              </a:rPr>
              <a:t>ویژگی های تشخیصی اصلی:</a:t>
            </a:r>
          </a:p>
          <a:p>
            <a:r>
              <a:rPr lang="fa-IR" dirty="0">
                <a:solidFill>
                  <a:srgbClr val="FFFF00"/>
                </a:solidFill>
              </a:rPr>
              <a:t>– شناخت پرنوسان یا واریانس های شدید در توهم و گوش به زنگی</a:t>
            </a:r>
          </a:p>
          <a:p>
            <a:r>
              <a:rPr lang="fa-IR" dirty="0">
                <a:solidFill>
                  <a:srgbClr val="FFFF00"/>
                </a:solidFill>
              </a:rPr>
              <a:t>– هالوسینیشن های بصری مکرر، شفاف و دقیق</a:t>
            </a:r>
          </a:p>
          <a:p>
            <a:r>
              <a:rPr lang="fa-IR" dirty="0">
                <a:solidFill>
                  <a:srgbClr val="FFFF00"/>
                </a:solidFill>
              </a:rPr>
              <a:t>– ویژگی های پارکینسونیسم که پس از افت شناختی شروع می شود</a:t>
            </a:r>
          </a:p>
          <a:p>
            <a:r>
              <a:rPr lang="fa-IR" dirty="0">
                <a:solidFill>
                  <a:srgbClr val="FFFF00"/>
                </a:solidFill>
              </a:rPr>
              <a:t>ویژگی های تشخیصی ساجستیو:</a:t>
            </a:r>
          </a:p>
          <a:p>
            <a:r>
              <a:rPr lang="fa-IR" dirty="0">
                <a:solidFill>
                  <a:srgbClr val="FFFF00"/>
                </a:solidFill>
              </a:rPr>
              <a:t>اختلال رفتار خواب </a:t>
            </a:r>
            <a:r>
              <a:rPr lang="en-US" dirty="0">
                <a:solidFill>
                  <a:srgbClr val="FFFF00"/>
                </a:solidFill>
              </a:rPr>
              <a:t>REM</a:t>
            </a:r>
          </a:p>
          <a:p>
            <a:r>
              <a:rPr lang="fa-IR" dirty="0">
                <a:solidFill>
                  <a:srgbClr val="FFFF00"/>
                </a:solidFill>
              </a:rPr>
              <a:t>حساسیت شدید به داروهای نورولپتیک</a:t>
            </a:r>
          </a:p>
          <a:p>
            <a:r>
              <a:rPr lang="fa-IR" dirty="0">
                <a:solidFill>
                  <a:srgbClr val="FFFF00"/>
                </a:solidFill>
              </a:rPr>
              <a:t>دو نوع:</a:t>
            </a:r>
          </a:p>
          <a:p>
            <a:r>
              <a:rPr lang="fa-IR" dirty="0">
                <a:solidFill>
                  <a:srgbClr val="FFFF00"/>
                </a:solidFill>
              </a:rPr>
              <a:t>محتمل: دو ویژگی اصلی یا یک ویژگی سابجکتیو به همراه حداقل یک ویژگی اصلی</a:t>
            </a:r>
          </a:p>
          <a:p>
            <a:r>
              <a:rPr lang="fa-IR" dirty="0">
                <a:solidFill>
                  <a:srgbClr val="FFFF00"/>
                </a:solidFill>
              </a:rPr>
              <a:t>ممکن: یک ویژگی اصلی یا حداقل یک ویژگی سابجکتیو</a:t>
            </a:r>
          </a:p>
          <a:p>
            <a:r>
              <a:rPr lang="fa-IR" dirty="0">
                <a:solidFill>
                  <a:srgbClr val="FFFF00"/>
                </a:solidFill>
              </a:rPr>
              <a:t>شیوع بیشتر در مردان</a:t>
            </a:r>
          </a:p>
        </p:txBody>
      </p:sp>
    </p:spTree>
    <p:extLst>
      <p:ext uri="{BB962C8B-B14F-4D97-AF65-F5344CB8AC3E}">
        <p14:creationId xmlns:p14="http://schemas.microsoft.com/office/powerpoint/2010/main" val="19180722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285008"/>
            <a:ext cx="11274240" cy="6234545"/>
          </a:xfrm>
        </p:spPr>
        <p:txBody>
          <a:bodyPr>
            <a:normAutofit/>
          </a:bodyPr>
          <a:lstStyle/>
          <a:p>
            <a:r>
              <a:rPr lang="fa-IR" dirty="0">
                <a:solidFill>
                  <a:srgbClr val="FFFF00"/>
                </a:solidFill>
              </a:rPr>
              <a:t>اختلال نوروکاگنیتیو واسکولار عمده یا خفیف:</a:t>
            </a:r>
          </a:p>
          <a:p>
            <a:r>
              <a:rPr lang="fa-IR" dirty="0">
                <a:solidFill>
                  <a:srgbClr val="FFFF00"/>
                </a:solidFill>
              </a:rPr>
              <a:t>نوعی بیماری مغزی عروقی : افت تدریجی حافظه و عملکرد شناختی – مشکلات رفتاری</a:t>
            </a:r>
          </a:p>
          <a:p>
            <a:r>
              <a:rPr lang="fa-IR" dirty="0">
                <a:solidFill>
                  <a:srgbClr val="FFFF00"/>
                </a:solidFill>
              </a:rPr>
              <a:t>وقتی به دلایلی از جمله سکته مغزی دستگاه واسکولار (عروقی) مسدود و جریان تغذیه و اکسیژن رسانی به مغز مختل شود</a:t>
            </a:r>
          </a:p>
          <a:p>
            <a:r>
              <a:rPr lang="fa-IR" dirty="0">
                <a:solidFill>
                  <a:srgbClr val="FFFF00"/>
                </a:solidFill>
              </a:rPr>
              <a:t>شروع تدریجی یا ناگهانی- بیماری مرحله ای یا پله ای است (دوره های تخریب و پلاتو)</a:t>
            </a:r>
          </a:p>
          <a:p>
            <a:r>
              <a:rPr lang="fa-IR" dirty="0">
                <a:solidFill>
                  <a:srgbClr val="FFFF00"/>
                </a:solidFill>
              </a:rPr>
              <a:t>بعد از الزایمر دومین علت شایع ایجاد دمانس است</a:t>
            </a:r>
          </a:p>
          <a:p>
            <a:r>
              <a:rPr lang="fa-IR" dirty="0">
                <a:solidFill>
                  <a:srgbClr val="FFFF00"/>
                </a:solidFill>
              </a:rPr>
              <a:t>شیوع بیشتر در مردان، شیوع بیشتر در سنین بالا</a:t>
            </a:r>
          </a:p>
          <a:p>
            <a:r>
              <a:rPr lang="fa-IR" dirty="0">
                <a:solidFill>
                  <a:srgbClr val="FFFF00"/>
                </a:solidFill>
              </a:rPr>
              <a:t>دو نوع:</a:t>
            </a:r>
          </a:p>
          <a:p>
            <a:r>
              <a:rPr lang="fa-IR" dirty="0">
                <a:solidFill>
                  <a:srgbClr val="FFFF00"/>
                </a:solidFill>
              </a:rPr>
              <a:t>محتمل: شواهد حاصل از تصویربرداری مغزی، ارتباط زمانی نشان ها با یک یا چند رویداد مغزی، شواهد بالینی و ژنتیک بیماری مغزی عروقی</a:t>
            </a:r>
          </a:p>
          <a:p>
            <a:r>
              <a:rPr lang="fa-IR" dirty="0">
                <a:solidFill>
                  <a:srgbClr val="FFFF00"/>
                </a:solidFill>
              </a:rPr>
              <a:t>ممکن: معیارهای بالینی بدون هیچ کدام از موارد بالا</a:t>
            </a:r>
          </a:p>
        </p:txBody>
      </p:sp>
    </p:spTree>
    <p:extLst>
      <p:ext uri="{BB962C8B-B14F-4D97-AF65-F5344CB8AC3E}">
        <p14:creationId xmlns:p14="http://schemas.microsoft.com/office/powerpoint/2010/main" val="27642867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201881"/>
            <a:ext cx="11297992" cy="6567053"/>
          </a:xfrm>
        </p:spPr>
        <p:txBody>
          <a:bodyPr>
            <a:normAutofit fontScale="92500" lnSpcReduction="10000"/>
          </a:bodyPr>
          <a:lstStyle/>
          <a:p>
            <a:r>
              <a:rPr lang="fa-IR" dirty="0">
                <a:solidFill>
                  <a:srgbClr val="FFFF00"/>
                </a:solidFill>
              </a:rPr>
              <a:t>اختلال نوروکاگنیتیو عمده یا خفیف ناشی از آسیب مغزی تروماتیک:</a:t>
            </a:r>
          </a:p>
          <a:p>
            <a:r>
              <a:rPr lang="fa-IR" dirty="0">
                <a:solidFill>
                  <a:srgbClr val="FFFF00"/>
                </a:solidFill>
              </a:rPr>
              <a:t>اسیب مغزی تروماتیک مثل ضربه به سر و حداقل یک مورد زیر:</a:t>
            </a:r>
          </a:p>
          <a:p>
            <a:r>
              <a:rPr lang="fa-IR" dirty="0">
                <a:solidFill>
                  <a:srgbClr val="FFFF00"/>
                </a:solidFill>
              </a:rPr>
              <a:t>فرد بیهوش شده و به هوش امده</a:t>
            </a:r>
          </a:p>
          <a:p>
            <a:r>
              <a:rPr lang="fa-IR" dirty="0">
                <a:solidFill>
                  <a:srgbClr val="FFFF00"/>
                </a:solidFill>
              </a:rPr>
              <a:t>فراموشی پس اسیبی</a:t>
            </a:r>
          </a:p>
          <a:p>
            <a:r>
              <a:rPr lang="fa-IR" dirty="0">
                <a:solidFill>
                  <a:srgbClr val="FFFF00"/>
                </a:solidFill>
              </a:rPr>
              <a:t>سرگیجه و سردرگمی</a:t>
            </a:r>
          </a:p>
          <a:p>
            <a:r>
              <a:rPr lang="fa-IR" dirty="0">
                <a:solidFill>
                  <a:srgbClr val="FFFF00"/>
                </a:solidFill>
              </a:rPr>
              <a:t>علایم نورولوژیک ( تشنج،کاهش میدان بینایی، آنوسمیا یا ناتوانی بویایی، همی پارسیس یا فلج نصف بدن)</a:t>
            </a:r>
          </a:p>
          <a:p>
            <a:endParaRPr lang="fa-IR" dirty="0">
              <a:solidFill>
                <a:srgbClr val="FFFF00"/>
              </a:solidFill>
            </a:endParaRPr>
          </a:p>
          <a:p>
            <a:r>
              <a:rPr lang="fa-IR" dirty="0">
                <a:solidFill>
                  <a:srgbClr val="FFFF00"/>
                </a:solidFill>
              </a:rPr>
              <a:t>اختلال بلافاصله بعد از اسیب یا به هوش امدن و ادامه پس از پایان دوره پس اسیبی</a:t>
            </a:r>
          </a:p>
          <a:p>
            <a:r>
              <a:rPr lang="fa-IR" dirty="0">
                <a:solidFill>
                  <a:srgbClr val="FFFF00"/>
                </a:solidFill>
              </a:rPr>
              <a:t>مشکلات حافظه و توجه و شناخت اجتماعی و پردازش اطلاعات</a:t>
            </a:r>
          </a:p>
          <a:p>
            <a:r>
              <a:rPr lang="fa-IR" dirty="0">
                <a:solidFill>
                  <a:srgbClr val="FFFF00"/>
                </a:solidFill>
              </a:rPr>
              <a:t>اختلال های شخصیتی و هیجانی و مشکلات فیزیکی</a:t>
            </a:r>
          </a:p>
          <a:p>
            <a:endParaRPr lang="fa-IR" dirty="0">
              <a:solidFill>
                <a:srgbClr val="FFFF00"/>
              </a:solidFill>
            </a:endParaRPr>
          </a:p>
          <a:p>
            <a:r>
              <a:rPr lang="fa-IR" dirty="0">
                <a:solidFill>
                  <a:srgbClr val="FFFF00"/>
                </a:solidFill>
              </a:rPr>
              <a:t>انواع آسیب مغزی:</a:t>
            </a:r>
          </a:p>
          <a:p>
            <a:r>
              <a:rPr lang="en-US" dirty="0">
                <a:solidFill>
                  <a:srgbClr val="FFFF00"/>
                </a:solidFill>
              </a:rPr>
              <a:t>Concussion: </a:t>
            </a:r>
            <a:r>
              <a:rPr lang="fa-IR" dirty="0">
                <a:solidFill>
                  <a:srgbClr val="FFFF00"/>
                </a:solidFill>
              </a:rPr>
              <a:t>ضربه خفیف به مغز بر اثر برخورد شی جامد و محکم به جمجمه</a:t>
            </a:r>
          </a:p>
          <a:p>
            <a:r>
              <a:rPr lang="en-US" dirty="0">
                <a:solidFill>
                  <a:srgbClr val="FFFF00"/>
                </a:solidFill>
              </a:rPr>
              <a:t>Contusion: </a:t>
            </a:r>
            <a:r>
              <a:rPr lang="fa-IR" dirty="0">
                <a:solidFill>
                  <a:srgbClr val="FFFF00"/>
                </a:solidFill>
              </a:rPr>
              <a:t>نیروی وارد به جمجمه باعث تغییر مکان مغز ، شدیدتر و خطرناک تر از کانکاشن، دوره های مکرر کانتوژن &gt; سندرم بوکسورها (تغییرات ساختمانی مغز مشابه بیماری الزایمر)</a:t>
            </a:r>
          </a:p>
          <a:p>
            <a:r>
              <a:rPr lang="en-US" dirty="0">
                <a:solidFill>
                  <a:srgbClr val="FFFF00"/>
                </a:solidFill>
              </a:rPr>
              <a:t>Laceration: </a:t>
            </a:r>
            <a:r>
              <a:rPr lang="fa-IR" dirty="0">
                <a:solidFill>
                  <a:srgbClr val="FFFF00"/>
                </a:solidFill>
              </a:rPr>
              <a:t>شکاف، سوراخ شدن، یا شکستن جمجمه (آسیب جمجمه بسته)</a:t>
            </a:r>
          </a:p>
        </p:txBody>
      </p:sp>
    </p:spTree>
    <p:extLst>
      <p:ext uri="{BB962C8B-B14F-4D97-AF65-F5344CB8AC3E}">
        <p14:creationId xmlns:p14="http://schemas.microsoft.com/office/powerpoint/2010/main" val="37972725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546266"/>
            <a:ext cx="11096110" cy="6044540"/>
          </a:xfrm>
        </p:spPr>
        <p:txBody>
          <a:bodyPr>
            <a:normAutofit/>
          </a:bodyPr>
          <a:lstStyle/>
          <a:p>
            <a:r>
              <a:rPr lang="fa-IR" dirty="0">
                <a:solidFill>
                  <a:srgbClr val="FFFF00"/>
                </a:solidFill>
              </a:rPr>
              <a:t>اختلال نوروکاگنیتیو عمده یا خفیف ناشی از ماده یا دارو:</a:t>
            </a:r>
          </a:p>
          <a:p>
            <a:r>
              <a:rPr lang="fa-IR" dirty="0">
                <a:solidFill>
                  <a:srgbClr val="FFFF00"/>
                </a:solidFill>
              </a:rPr>
              <a:t>نقص شناختی عصبی مدت ها بعد از مدت عادی مسمویت و از بین رفتن نشانه های ترک مصرف حاد ادامه می یابد</a:t>
            </a:r>
          </a:p>
          <a:p>
            <a:r>
              <a:rPr lang="fa-IR" dirty="0">
                <a:solidFill>
                  <a:srgbClr val="FFFF00"/>
                </a:solidFill>
              </a:rPr>
              <a:t>اختلال نوروکاگنیتیو عمده یا خفیف ناشی از عفونت </a:t>
            </a:r>
            <a:r>
              <a:rPr lang="en-US" dirty="0">
                <a:solidFill>
                  <a:srgbClr val="FFFF00"/>
                </a:solidFill>
              </a:rPr>
              <a:t>HIV:</a:t>
            </a:r>
          </a:p>
          <a:p>
            <a:r>
              <a:rPr lang="fa-IR" dirty="0">
                <a:solidFill>
                  <a:srgbClr val="FFFF00"/>
                </a:solidFill>
              </a:rPr>
              <a:t>نشانه های حواس پرتی، فراموش کاری و مشکل در قضاوت</a:t>
            </a:r>
          </a:p>
          <a:p>
            <a:endParaRPr lang="fa-IR" dirty="0">
              <a:solidFill>
                <a:srgbClr val="FFFF00"/>
              </a:solidFill>
            </a:endParaRPr>
          </a:p>
          <a:p>
            <a:r>
              <a:rPr lang="fa-IR" dirty="0">
                <a:solidFill>
                  <a:srgbClr val="FFFF00"/>
                </a:solidFill>
              </a:rPr>
              <a:t>اختلال نوروکاگنیتیو عمده یا خفیف ناشی از بیماری پریون:</a:t>
            </a:r>
          </a:p>
          <a:p>
            <a:r>
              <a:rPr lang="fa-IR" dirty="0">
                <a:solidFill>
                  <a:srgbClr val="FFFF00"/>
                </a:solidFill>
              </a:rPr>
              <a:t>پریون یک عامل عفونت زاست که از پروتئینی با تاشدگی غیرعادی ساخته می شود</a:t>
            </a:r>
          </a:p>
          <a:p>
            <a:r>
              <a:rPr lang="fa-IR" dirty="0">
                <a:solidFill>
                  <a:srgbClr val="FFFF00"/>
                </a:solidFill>
              </a:rPr>
              <a:t>مثال: بیماری جنون گاوی، کرویتسفلت-جاکوب</a:t>
            </a:r>
          </a:p>
          <a:p>
            <a:r>
              <a:rPr lang="fa-IR" dirty="0">
                <a:solidFill>
                  <a:srgbClr val="FFFF00"/>
                </a:solidFill>
              </a:rPr>
              <a:t>شروع موذیانه و پیشرفت تدریجی نقص های شناختی</a:t>
            </a:r>
          </a:p>
          <a:p>
            <a:r>
              <a:rPr lang="fa-IR" dirty="0">
                <a:solidFill>
                  <a:srgbClr val="FFFF00"/>
                </a:solidFill>
              </a:rPr>
              <a:t>ویژگی های حرکتی (میوکلونوس یا آتاکسیا)</a:t>
            </a:r>
          </a:p>
          <a:p>
            <a:r>
              <a:rPr lang="fa-IR" dirty="0">
                <a:solidFill>
                  <a:srgbClr val="FFFF00"/>
                </a:solidFill>
              </a:rPr>
              <a:t>اسیب قشری و زیرقشری</a:t>
            </a:r>
          </a:p>
          <a:p>
            <a:r>
              <a:rPr lang="fa-IR" dirty="0">
                <a:solidFill>
                  <a:srgbClr val="FFFF00"/>
                </a:solidFill>
              </a:rPr>
              <a:t>در کرویتسفلت-جاکوب تغییرات خلقی و اختلال حافظه</a:t>
            </a:r>
          </a:p>
          <a:p>
            <a:r>
              <a:rPr lang="fa-IR" dirty="0">
                <a:solidFill>
                  <a:srgbClr val="FFFF00"/>
                </a:solidFill>
              </a:rPr>
              <a:t>شیوع کم</a:t>
            </a:r>
          </a:p>
        </p:txBody>
      </p:sp>
    </p:spTree>
    <p:extLst>
      <p:ext uri="{BB962C8B-B14F-4D97-AF65-F5344CB8AC3E}">
        <p14:creationId xmlns:p14="http://schemas.microsoft.com/office/powerpoint/2010/main" val="3143470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455" y="282039"/>
            <a:ext cx="11250489" cy="5976257"/>
          </a:xfrm>
        </p:spPr>
        <p:txBody>
          <a:bodyPr>
            <a:normAutofit lnSpcReduction="10000"/>
          </a:bodyPr>
          <a:lstStyle/>
          <a:p>
            <a:r>
              <a:rPr lang="fa-IR" dirty="0">
                <a:solidFill>
                  <a:srgbClr val="FFFF00"/>
                </a:solidFill>
              </a:rPr>
              <a:t>اختلال نوروکاگنیتیو عمده یا خفیف ناشی از پارکینسون:</a:t>
            </a:r>
          </a:p>
          <a:p>
            <a:r>
              <a:rPr lang="fa-IR" dirty="0">
                <a:solidFill>
                  <a:srgbClr val="FFFF00"/>
                </a:solidFill>
              </a:rPr>
              <a:t>شروع موذیانه و پیشرفت تدریجی</a:t>
            </a:r>
          </a:p>
          <a:p>
            <a:r>
              <a:rPr lang="fa-IR" dirty="0">
                <a:solidFill>
                  <a:srgbClr val="FFFF00"/>
                </a:solidFill>
              </a:rPr>
              <a:t>نشانه های پارکینسون:</a:t>
            </a:r>
          </a:p>
          <a:p>
            <a:r>
              <a:rPr lang="fa-IR" dirty="0">
                <a:solidFill>
                  <a:srgbClr val="FFFF00"/>
                </a:solidFill>
              </a:rPr>
              <a:t>لرزش که در زمان استراحت هم دیده می شود</a:t>
            </a:r>
          </a:p>
          <a:p>
            <a:r>
              <a:rPr lang="fa-IR" dirty="0">
                <a:solidFill>
                  <a:srgbClr val="FFFF00"/>
                </a:solidFill>
              </a:rPr>
              <a:t>برادیکینسیا (کند شدن حرکات)</a:t>
            </a:r>
          </a:p>
          <a:p>
            <a:r>
              <a:rPr lang="fa-IR" dirty="0">
                <a:solidFill>
                  <a:srgbClr val="FFFF00"/>
                </a:solidFill>
              </a:rPr>
              <a:t>سختی و خشکی ماهیچه ها</a:t>
            </a:r>
          </a:p>
          <a:p>
            <a:r>
              <a:rPr lang="fa-IR" dirty="0">
                <a:solidFill>
                  <a:srgbClr val="FFFF00"/>
                </a:solidFill>
              </a:rPr>
              <a:t>عدم تعادل و هماهنگی حرکتی</a:t>
            </a:r>
          </a:p>
          <a:p>
            <a:r>
              <a:rPr lang="fa-IR" dirty="0">
                <a:solidFill>
                  <a:srgbClr val="FFFF00"/>
                </a:solidFill>
              </a:rPr>
              <a:t>مشکلات حافظه، یادگیری و قضاوت</a:t>
            </a:r>
          </a:p>
          <a:p>
            <a:r>
              <a:rPr lang="fa-IR" dirty="0">
                <a:solidFill>
                  <a:srgbClr val="FFFF00"/>
                </a:solidFill>
              </a:rPr>
              <a:t>بی اعتنایی هیجانی و انزوای اجتماعی</a:t>
            </a:r>
          </a:p>
          <a:p>
            <a:r>
              <a:rPr lang="fa-IR" dirty="0">
                <a:solidFill>
                  <a:srgbClr val="FFFF00"/>
                </a:solidFill>
              </a:rPr>
              <a:t>نشانه های افسردگی که هم معلول بیماری هم پیش بینی کننده هستند</a:t>
            </a:r>
          </a:p>
          <a:p>
            <a:r>
              <a:rPr lang="fa-IR" dirty="0">
                <a:solidFill>
                  <a:srgbClr val="FFFF00"/>
                </a:solidFill>
              </a:rPr>
              <a:t>نشانه های سایکوز به علت داروهای مصرفی یا عود بیماری</a:t>
            </a:r>
          </a:p>
          <a:p>
            <a:r>
              <a:rPr lang="fa-IR" dirty="0">
                <a:solidFill>
                  <a:srgbClr val="FFFF00"/>
                </a:solidFill>
              </a:rPr>
              <a:t>اولین نشانه ها بعد از ۵۰ سالگی و در مردان بیشتر</a:t>
            </a:r>
          </a:p>
          <a:p>
            <a:r>
              <a:rPr lang="fa-IR" dirty="0">
                <a:solidFill>
                  <a:srgbClr val="FFFF00"/>
                </a:solidFill>
              </a:rPr>
              <a:t>علت: اسیب گره های پایه به خصوص جسم سیاه، کاهش دوپامین</a:t>
            </a:r>
          </a:p>
          <a:p>
            <a:r>
              <a:rPr lang="fa-IR" dirty="0">
                <a:solidFill>
                  <a:srgbClr val="FFFF00"/>
                </a:solidFill>
              </a:rPr>
              <a:t>دارو: ال دوپا در ترکیب با کارمیدوپا: افزایش دوپامین</a:t>
            </a:r>
          </a:p>
        </p:txBody>
      </p:sp>
    </p:spTree>
    <p:extLst>
      <p:ext uri="{BB962C8B-B14F-4D97-AF65-F5344CB8AC3E}">
        <p14:creationId xmlns:p14="http://schemas.microsoft.com/office/powerpoint/2010/main" val="4291379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142505"/>
            <a:ext cx="11345493" cy="6507678"/>
          </a:xfrm>
        </p:spPr>
        <p:txBody>
          <a:bodyPr/>
          <a:lstStyle/>
          <a:p>
            <a:r>
              <a:rPr lang="fa-IR" b="1" dirty="0">
                <a:solidFill>
                  <a:srgbClr val="FFFF00"/>
                </a:solidFill>
              </a:rPr>
              <a:t>اختلال نوروکاگنیتیو عمده یا خفیف ناشی از هانتینگتون:</a:t>
            </a:r>
            <a:r>
              <a:rPr lang="fa-IR" dirty="0">
                <a:solidFill>
                  <a:srgbClr val="FFFF00"/>
                </a:solidFill>
              </a:rPr>
              <a:t/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شروع موذیانه و پیشرفت تدریجی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ارثی بر اثر ژن غالب – تخریب دستگاه عصبی مرکزی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شروع پس از ۳۵ سالگی- مرگ پس از ۱۳ تا ۱۶ سال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نشانه ها: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نشانه های حرکتی: اولین نشانه ها هستند. عمدتا اختلال حرکتی است شامل بی مهارتی و تکانه های غیرارادی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نشانه های خلقی: تغییرات خلقی، افسردگی یا مانیا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بی نظمی شخصیتی: خشونت، بی ادبی، پارانوییا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نقص های شناختی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معمولا با اسکیزوفرنی اشتباه می شود</a:t>
            </a:r>
          </a:p>
        </p:txBody>
      </p:sp>
    </p:spTree>
    <p:extLst>
      <p:ext uri="{BB962C8B-B14F-4D97-AF65-F5344CB8AC3E}">
        <p14:creationId xmlns:p14="http://schemas.microsoft.com/office/powerpoint/2010/main" val="2278507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829" y="154379"/>
            <a:ext cx="11262365" cy="4405745"/>
          </a:xfrm>
        </p:spPr>
        <p:txBody>
          <a:bodyPr/>
          <a:lstStyle/>
          <a:p>
            <a:r>
              <a:rPr lang="fa-IR" b="1" dirty="0">
                <a:solidFill>
                  <a:srgbClr val="FFFF00"/>
                </a:solidFill>
              </a:rPr>
              <a:t>اختلال نوروکاگنیتیو عمده یا خفیف ناشی از یک عارضه پزشکی دیگر:</a:t>
            </a:r>
            <a:r>
              <a:rPr lang="fa-IR" dirty="0">
                <a:solidFill>
                  <a:srgbClr val="FFFF00"/>
                </a:solidFill>
              </a:rPr>
              <a:t/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– سکته مغزی: دو نوع :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انفکارکتوس: قطع جریان خون به مغز و اسیب بافت ها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هموراجی : پاره شدن رگ مغزی و اسیب بافت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شایع ترین علت انفارکتوس: آمبولی یا ترومبوز مغزی (در امبولی لخته خون در بدن تشکیل و بعد به مغز می رسد، در ترومبوز لخته در خود مغز تشکیل می شود)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سکته خاموش: عدم وجود نقص شناختی یا فیزیکی اشکار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سمپتوم های بلندمدت سکته: آفازیا، آگنوزیا، فلج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شیوع بالای افسردگی</a:t>
            </a:r>
          </a:p>
        </p:txBody>
      </p:sp>
    </p:spTree>
    <p:extLst>
      <p:ext uri="{BB962C8B-B14F-4D97-AF65-F5344CB8AC3E}">
        <p14:creationId xmlns:p14="http://schemas.microsoft.com/office/powerpoint/2010/main" val="16457597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2976" y="472044"/>
            <a:ext cx="10632972" cy="5358740"/>
          </a:xfrm>
        </p:spPr>
        <p:txBody>
          <a:bodyPr>
            <a:normAutofit lnSpcReduction="10000"/>
          </a:bodyPr>
          <a:lstStyle/>
          <a:p>
            <a:r>
              <a:rPr lang="fa-IR" dirty="0">
                <a:solidFill>
                  <a:srgbClr val="FFFF00"/>
                </a:solidFill>
              </a:rPr>
              <a:t>– نوروسیفلیس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ویروس سیفلیس و اسیب به دستگاه عصبی، نام دیگر فلج عمومی است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– انسفالیت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عفونت های ایجاد کننده التهاب مغزی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– مننژیت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عفونت های ایجادکننده التهاب مننژ (نقص شناختی و حافظه، تشنج، عقب ماندگی، ضعف شنوایی)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– آپسه مغزی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عفونتی که باعث التهاب موضعی شود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– مولتیپل اسکلروزیس (</a:t>
            </a:r>
            <a:r>
              <a:rPr lang="en-US" dirty="0">
                <a:solidFill>
                  <a:srgbClr val="FFFF00"/>
                </a:solidFill>
              </a:rPr>
              <a:t>MS):</a:t>
            </a:r>
          </a:p>
          <a:p>
            <a:r>
              <a:rPr lang="fa-IR" dirty="0">
                <a:solidFill>
                  <a:srgbClr val="FFFF00"/>
                </a:solidFill>
              </a:rPr>
              <a:t>تخریب غلاف های میلین، تاثیر در عملکرد حرکتی و ادراک حسی (نابینایی)، عدم کنترل بدنی (ادرار و مدفوع)، نقص های شناختی، افسردگی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– تومورهای مغزی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نشانه های شناختی و فیزیکی، نشانه های روانی مشابه </a:t>
            </a:r>
            <a:r>
              <a:rPr lang="en-US" dirty="0">
                <a:solidFill>
                  <a:srgbClr val="FFFF00"/>
                </a:solidFill>
              </a:rPr>
              <a:t>PTSD، </a:t>
            </a:r>
            <a:r>
              <a:rPr lang="fa-IR" dirty="0">
                <a:solidFill>
                  <a:srgbClr val="FFFF00"/>
                </a:solidFill>
              </a:rPr>
              <a:t>پانیک و اختلال خورد و خوراک ، اختلال سوسیوپاتی یا جامعه ستیزی اکتسابی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– صرع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دو ویژگی اصلی شامل دوره های کوتاه و متناوب از حالات متفاوت هشیاری (همراه تشنج معمولا)، تخلیه الکتریکی شدید سلول های مغزی</a:t>
            </a:r>
          </a:p>
          <a:p>
            <a:endParaRPr lang="fa-I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3833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838" y="92033"/>
            <a:ext cx="10917980" cy="5940631"/>
          </a:xfrm>
        </p:spPr>
        <p:txBody>
          <a:bodyPr>
            <a:normAutofit/>
          </a:bodyPr>
          <a:lstStyle/>
          <a:p>
            <a:r>
              <a:rPr lang="fa-IR" b="1" dirty="0">
                <a:solidFill>
                  <a:srgbClr val="FFFF00"/>
                </a:solidFill>
              </a:rPr>
              <a:t>درمان:</a:t>
            </a:r>
            <a:r>
              <a:rPr lang="fa-IR" dirty="0">
                <a:solidFill>
                  <a:srgbClr val="FFFF00"/>
                </a:solidFill>
              </a:rPr>
              <a:t/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چون اکثرا اسیب ها غیرقابل جبران است درمان شامل بازپروری است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برخی مثل عفونت های مغزی قابل درمان است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درمان های بیولوژیک: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دارودرمانی – تحریک الکتریکی مغز – جراحی – شیمی درمانی و پرتودرمانی برای تومور</a:t>
            </a:r>
          </a:p>
          <a:p>
            <a:r>
              <a:rPr lang="fa-IR" dirty="0">
                <a:solidFill>
                  <a:srgbClr val="FFFF00"/>
                </a:solidFill>
              </a:rPr>
              <a:t>آلزایمر: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آنزیم استیل کولین استراز &gt; شکستن استیل کولین و از بین رفتن دوپامین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داروها : بازدارنده های کولین استراز مانع شکسته شدن استیل کولین در شیار سیناپسی و افزایش بازجذب ان در گیرنده های پس سیناپسی</a:t>
            </a:r>
          </a:p>
          <a:p>
            <a:r>
              <a:rPr lang="fa-IR" dirty="0">
                <a:solidFill>
                  <a:srgbClr val="FFFF00"/>
                </a:solidFill>
              </a:rPr>
              <a:t>پارکینسون: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داروی ال دوپا : به دوپامین تبدیل می شود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عوارض: فشار خون بالا و نشانه های روان پریشی</a:t>
            </a:r>
          </a:p>
          <a:p>
            <a:endParaRPr lang="fa-I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8456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1712" y="198912"/>
            <a:ext cx="11191113" cy="6035634"/>
          </a:xfrm>
        </p:spPr>
        <p:txBody>
          <a:bodyPr>
            <a:normAutofit/>
          </a:bodyPr>
          <a:lstStyle/>
          <a:p>
            <a:r>
              <a:rPr lang="fa-IR" dirty="0">
                <a:solidFill>
                  <a:srgbClr val="FFFF00"/>
                </a:solidFill>
              </a:rPr>
              <a:t>سکته مغزی: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داروی </a:t>
            </a:r>
            <a:r>
              <a:rPr lang="en-US" dirty="0">
                <a:solidFill>
                  <a:srgbClr val="FFFF00"/>
                </a:solidFill>
              </a:rPr>
              <a:t>t-pa </a:t>
            </a:r>
            <a:r>
              <a:rPr lang="fa-IR" dirty="0">
                <a:solidFill>
                  <a:srgbClr val="FFFF00"/>
                </a:solidFill>
              </a:rPr>
              <a:t>در سه ساعت پس از سکته باعث کاهش نقص ها می شود</a:t>
            </a:r>
          </a:p>
          <a:p>
            <a:r>
              <a:rPr lang="fa-IR" dirty="0">
                <a:solidFill>
                  <a:srgbClr val="FFFF00"/>
                </a:solidFill>
              </a:rPr>
              <a:t>در ایدز: داروهای آنتی رتروویرال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آنتی بیوتیک ها در عفونت های میکروبی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استروئیدها در هرپیز انسفالیت (نوعی عفونت میکروبی)</a:t>
            </a:r>
          </a:p>
          <a:p>
            <a:r>
              <a:rPr lang="fa-IR" dirty="0">
                <a:solidFill>
                  <a:srgbClr val="FFFF00"/>
                </a:solidFill>
              </a:rPr>
              <a:t>داروهای ضدافسردگی: در پارکینسون مخصوصا که افسردگی نشانه اصلی اختلال است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تحریک مغزی عمیق (</a:t>
            </a:r>
            <a:r>
              <a:rPr lang="en-US" dirty="0">
                <a:solidFill>
                  <a:srgbClr val="FFFF00"/>
                </a:solidFill>
              </a:rPr>
              <a:t>DBS): </a:t>
            </a:r>
            <a:r>
              <a:rPr lang="fa-IR" dirty="0">
                <a:solidFill>
                  <a:srgbClr val="FFFF00"/>
                </a:solidFill>
              </a:rPr>
              <a:t>در پارکینسون – تحریک گره پایه و تالاموس باعث بهبود مهارت حرکتی</a:t>
            </a:r>
          </a:p>
          <a:p>
            <a:r>
              <a:rPr lang="fa-IR" dirty="0">
                <a:solidFill>
                  <a:srgbClr val="FFFF00"/>
                </a:solidFill>
              </a:rPr>
              <a:t>بازپروری شناختی و روش های بازپروری کل نگر (نقص هیجانی و شناختی و انگیزشی و بین فردی)</a:t>
            </a:r>
          </a:p>
          <a:p>
            <a:r>
              <a:rPr lang="fa-IR" dirty="0">
                <a:solidFill>
                  <a:srgbClr val="FFFF00"/>
                </a:solidFill>
              </a:rPr>
              <a:t>نقص های توجه : اموزش پردازش توجه (</a:t>
            </a:r>
            <a:r>
              <a:rPr lang="en-US" dirty="0">
                <a:solidFill>
                  <a:srgbClr val="FFFF00"/>
                </a:solidFill>
              </a:rPr>
              <a:t>APT) – </a:t>
            </a:r>
            <a:r>
              <a:rPr lang="fa-IR" dirty="0">
                <a:solidFill>
                  <a:srgbClr val="FFFF00"/>
                </a:solidFill>
              </a:rPr>
              <a:t>مدیریت فشار زمانی (</a:t>
            </a:r>
            <a:r>
              <a:rPr lang="en-US" dirty="0">
                <a:solidFill>
                  <a:srgbClr val="FFFF00"/>
                </a:solidFill>
              </a:rPr>
              <a:t>TPM) – </a:t>
            </a:r>
            <a:r>
              <a:rPr lang="fa-IR" dirty="0">
                <a:solidFill>
                  <a:srgbClr val="FFFF00"/>
                </a:solidFill>
              </a:rPr>
              <a:t>جبران کندی ذهن و اضافه بار اطلاعات</a:t>
            </a:r>
          </a:p>
          <a:p>
            <a:r>
              <a:rPr lang="fa-IR" dirty="0">
                <a:solidFill>
                  <a:srgbClr val="FFFF00"/>
                </a:solidFill>
              </a:rPr>
              <a:t>نقص های دیداری و فضایی : برنامه های اموزشی با کامپیوتر</a:t>
            </a:r>
          </a:p>
          <a:p>
            <a:endParaRPr lang="fa-I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000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4211" y="415636"/>
            <a:ext cx="11036734" cy="5985164"/>
          </a:xfrm>
        </p:spPr>
        <p:txBody>
          <a:bodyPr>
            <a:normAutofit fontScale="92500" lnSpcReduction="10000"/>
          </a:bodyPr>
          <a:lstStyle/>
          <a:p>
            <a:r>
              <a:rPr lang="fa-IR" dirty="0">
                <a:solidFill>
                  <a:srgbClr val="FFFF00"/>
                </a:solidFill>
              </a:rPr>
              <a:t>اختلالات عصبی شناختی (</a:t>
            </a:r>
            <a:r>
              <a:rPr lang="en-US" dirty="0">
                <a:solidFill>
                  <a:srgbClr val="FFFF00"/>
                </a:solidFill>
              </a:rPr>
              <a:t>NCD)</a:t>
            </a:r>
          </a:p>
          <a:p>
            <a:r>
              <a:rPr lang="en-US" dirty="0">
                <a:solidFill>
                  <a:srgbClr val="FFFF00"/>
                </a:solidFill>
              </a:rPr>
              <a:t>NCD: </a:t>
            </a:r>
            <a:r>
              <a:rPr lang="fa-IR" dirty="0">
                <a:solidFill>
                  <a:srgbClr val="FFFF00"/>
                </a:solidFill>
              </a:rPr>
              <a:t>اختلالاتی که ناشی از اسیب های نورولوژیک و بیولوژیک هستند (بیماری، جراحت، صدمه فیزیکی یا امادگی ژنتیکی)</a:t>
            </a:r>
          </a:p>
          <a:p>
            <a:endParaRPr lang="fa-IR" dirty="0">
              <a:solidFill>
                <a:srgbClr val="FFFF00"/>
              </a:solidFill>
            </a:endParaRPr>
          </a:p>
          <a:p>
            <a:r>
              <a:rPr lang="fa-IR" dirty="0">
                <a:solidFill>
                  <a:srgbClr val="FFFF00"/>
                </a:solidFill>
              </a:rPr>
              <a:t>نقص های شناخت (مجموعه فعالیت های ذهنی) شامل:</a:t>
            </a:r>
          </a:p>
          <a:p>
            <a:r>
              <a:rPr lang="fa-IR" dirty="0">
                <a:solidFill>
                  <a:srgbClr val="FFFF00"/>
                </a:solidFill>
              </a:rPr>
              <a:t>– حافظه بیشتر از هر چیزی در این اختلالات اسیب می بیند (مشکل اصلی در یادگیری اطلاعات جدید است)</a:t>
            </a:r>
          </a:p>
          <a:p>
            <a:r>
              <a:rPr lang="fa-IR" dirty="0">
                <a:solidFill>
                  <a:srgbClr val="FFFF00"/>
                </a:solidFill>
              </a:rPr>
              <a:t>– اهسته شدن پردازش اطلاعات</a:t>
            </a:r>
          </a:p>
          <a:p>
            <a:r>
              <a:rPr lang="fa-IR" dirty="0">
                <a:solidFill>
                  <a:srgbClr val="FFFF00"/>
                </a:solidFill>
              </a:rPr>
              <a:t>– نقص در تمرکز و توجه (نقص در مولتی تسکینگ یعنی انجام چند وظیفه به طور همزمان)</a:t>
            </a:r>
          </a:p>
          <a:p>
            <a:r>
              <a:rPr lang="fa-IR" dirty="0">
                <a:solidFill>
                  <a:srgbClr val="FFFF00"/>
                </a:solidFill>
              </a:rPr>
              <a:t>– نقص در عملکردهای اجرایی: فرایندهای شناختی حل مساله، برنامه ریزی و مدیریت سایر فعالیت های مغزی (فراشناخت و خودتنظیمی)</a:t>
            </a:r>
          </a:p>
          <a:p>
            <a:r>
              <a:rPr lang="fa-IR" dirty="0">
                <a:solidFill>
                  <a:srgbClr val="FFFF00"/>
                </a:solidFill>
              </a:rPr>
              <a:t>– نقص مهارت های ادراک بصری : نقص بازشناسی اشیا و حس جهت یابی در مکان و فضا</a:t>
            </a:r>
          </a:p>
          <a:p>
            <a:r>
              <a:rPr lang="fa-IR" dirty="0">
                <a:solidFill>
                  <a:srgbClr val="FFFF00"/>
                </a:solidFill>
              </a:rPr>
              <a:t>– نقص سیالی کلامی</a:t>
            </a:r>
          </a:p>
          <a:p>
            <a:r>
              <a:rPr lang="fa-IR" dirty="0">
                <a:solidFill>
                  <a:srgbClr val="FFFF00"/>
                </a:solidFill>
              </a:rPr>
              <a:t>– نقص در هوش کلامی</a:t>
            </a:r>
          </a:p>
          <a:p>
            <a:r>
              <a:rPr lang="fa-IR" dirty="0">
                <a:solidFill>
                  <a:srgbClr val="FFFF00"/>
                </a:solidFill>
              </a:rPr>
              <a:t>– نقص در هوش کلی</a:t>
            </a:r>
          </a:p>
          <a:p>
            <a:r>
              <a:rPr lang="fa-IR" dirty="0">
                <a:solidFill>
                  <a:srgbClr val="FFFF00"/>
                </a:solidFill>
              </a:rPr>
              <a:t>– به علاوه نقص خلق و شخصیت</a:t>
            </a:r>
          </a:p>
        </p:txBody>
      </p:sp>
    </p:spTree>
    <p:extLst>
      <p:ext uri="{BB962C8B-B14F-4D97-AF65-F5344CB8AC3E}">
        <p14:creationId xmlns:p14="http://schemas.microsoft.com/office/powerpoint/2010/main" val="1371491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685800"/>
            <a:ext cx="11297991" cy="5418117"/>
          </a:xfrm>
        </p:spPr>
        <p:txBody>
          <a:bodyPr>
            <a:normAutofit/>
          </a:bodyPr>
          <a:lstStyle/>
          <a:p>
            <a:r>
              <a:rPr lang="fa-IR" dirty="0">
                <a:solidFill>
                  <a:srgbClr val="FFFF00"/>
                </a:solidFill>
              </a:rPr>
              <a:t>آپراکسیا (ناتوانی انجام کارهای هدفمند اموخته شده) مثل نقص در یادگیری ژست در نتیجه اختلال حرکتی و حافظه : بازپروری مثل اموزش ژست که کدام حالت بدنی برای کدام موقعیت مناسب است</a:t>
            </a:r>
          </a:p>
          <a:p>
            <a:r>
              <a:rPr lang="fa-IR" dirty="0">
                <a:solidFill>
                  <a:srgbClr val="FFFF00"/>
                </a:solidFill>
              </a:rPr>
              <a:t>نقص های زبان و گفتاری: گفتاردرمانی، حرکت درمانی، روان درمانی ارتباط گروهی، تحلیل خصوصیات معنایی (</a:t>
            </a:r>
            <a:r>
              <a:rPr lang="en-US" dirty="0">
                <a:solidFill>
                  <a:srgbClr val="FFFF00"/>
                </a:solidFill>
              </a:rPr>
              <a:t>SFA) </a:t>
            </a:r>
            <a:r>
              <a:rPr lang="fa-IR" dirty="0">
                <a:solidFill>
                  <a:srgbClr val="FFFF00"/>
                </a:solidFill>
              </a:rPr>
              <a:t>یعنی طبقه بندی خصوصیات انسان و اشیا و رویدادها</a:t>
            </a:r>
          </a:p>
          <a:p>
            <a:r>
              <a:rPr lang="fa-IR" dirty="0">
                <a:solidFill>
                  <a:srgbClr val="FFFF00"/>
                </a:solidFill>
              </a:rPr>
              <a:t>نقص های حافظه: استراتژی های جبرانی مثل یادداشت، یاددارهای تجسمی بصری برای به یاداوری رویدادها، یادگیری بدون اشتباه (جلوگیری از اشتباه هنگام یادگیری مهارت جدید )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نقص در عملکرد اجرایی (فراشناخت): اموزش حل مساله، اموزش مدیریت هدف، اموزش خودرهنمودی، برون ریزی</a:t>
            </a:r>
          </a:p>
          <a:p>
            <a:r>
              <a:rPr lang="fa-IR" dirty="0">
                <a:solidFill>
                  <a:srgbClr val="FFFF00"/>
                </a:solidFill>
              </a:rPr>
              <a:t>بازپروری کل نگر موثرتر از بازپروری نورولوژیک و شناختی خاص</a:t>
            </a:r>
            <a:br>
              <a:rPr lang="fa-IR" dirty="0">
                <a:solidFill>
                  <a:srgbClr val="FFFF00"/>
                </a:solidFill>
              </a:rPr>
            </a:br>
            <a:r>
              <a:rPr lang="fa-IR" dirty="0">
                <a:solidFill>
                  <a:srgbClr val="FFFF00"/>
                </a:solidFill>
              </a:rPr>
              <a:t>در سودودمانس: ظاهرا نشانه دمانس دارد اما علت افسردگی است</a:t>
            </a:r>
          </a:p>
          <a:p>
            <a:endParaRPr lang="fa-I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0703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7458323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2540" y="353291"/>
            <a:ext cx="9859880" cy="4361213"/>
          </a:xfrm>
        </p:spPr>
        <p:txBody>
          <a:bodyPr/>
          <a:lstStyle/>
          <a:p>
            <a:r>
              <a:rPr lang="fa-IR" dirty="0">
                <a:solidFill>
                  <a:srgbClr val="FFFF00"/>
                </a:solidFill>
              </a:rPr>
              <a:t>اختلالات عصبی شناختی در </a:t>
            </a:r>
            <a:r>
              <a:rPr lang="en-US" dirty="0">
                <a:solidFill>
                  <a:srgbClr val="FFFF00"/>
                </a:solidFill>
              </a:rPr>
              <a:t>DSM-5:</a:t>
            </a:r>
          </a:p>
          <a:p>
            <a:r>
              <a:rPr lang="fa-IR" dirty="0">
                <a:solidFill>
                  <a:srgbClr val="FFFF00"/>
                </a:solidFill>
              </a:rPr>
              <a:t>۱٫ اختلال عصب شناختی خفیف</a:t>
            </a:r>
          </a:p>
          <a:p>
            <a:r>
              <a:rPr lang="fa-IR" dirty="0">
                <a:solidFill>
                  <a:srgbClr val="FFFF00"/>
                </a:solidFill>
              </a:rPr>
              <a:t>۲٫ اختلال عصب شناختی عمده</a:t>
            </a:r>
          </a:p>
          <a:p>
            <a:r>
              <a:rPr lang="fa-IR" dirty="0">
                <a:solidFill>
                  <a:srgbClr val="FFFF00"/>
                </a:solidFill>
              </a:rPr>
              <a:t>۳٫ </a:t>
            </a:r>
            <a:r>
              <a:rPr lang="fa-IR" dirty="0" smtClean="0">
                <a:solidFill>
                  <a:srgbClr val="FFFF00"/>
                </a:solidFill>
              </a:rPr>
              <a:t>دلیریوم</a:t>
            </a:r>
          </a:p>
          <a:p>
            <a:r>
              <a:rPr lang="fa-IR" dirty="0">
                <a:solidFill>
                  <a:srgbClr val="FFFF00"/>
                </a:solidFill>
              </a:rPr>
              <a:t>اختلال </a:t>
            </a:r>
            <a:r>
              <a:rPr lang="en-US" dirty="0">
                <a:solidFill>
                  <a:srgbClr val="FFFF00"/>
                </a:solidFill>
              </a:rPr>
              <a:t>amnestic </a:t>
            </a:r>
            <a:r>
              <a:rPr lang="fa-IR" dirty="0">
                <a:solidFill>
                  <a:srgbClr val="FFFF00"/>
                </a:solidFill>
              </a:rPr>
              <a:t>حذف شده و به جای آن: اختلال نوروکاگنیتیو عمده به علت یک عارضه پزشکی</a:t>
            </a:r>
          </a:p>
          <a:p>
            <a:r>
              <a:rPr lang="fa-IR" dirty="0">
                <a:solidFill>
                  <a:srgbClr val="FFFF00"/>
                </a:solidFill>
              </a:rPr>
              <a:t>اختلال دمانس حذف شده و به جای آن: اختلال نوروکاگنیتیو عمده</a:t>
            </a:r>
          </a:p>
        </p:txBody>
      </p:sp>
    </p:spTree>
    <p:extLst>
      <p:ext uri="{BB962C8B-B14F-4D97-AF65-F5344CB8AC3E}">
        <p14:creationId xmlns:p14="http://schemas.microsoft.com/office/powerpoint/2010/main" val="14628286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4904" y="1493322"/>
            <a:ext cx="8534400" cy="3615267"/>
          </a:xfrm>
        </p:spPr>
        <p:txBody>
          <a:bodyPr>
            <a:noAutofit/>
          </a:bodyPr>
          <a:lstStyle/>
          <a:p>
            <a:r>
              <a:rPr lang="fa-IR" sz="1600" dirty="0">
                <a:solidFill>
                  <a:srgbClr val="FFFF00"/>
                </a:solidFill>
              </a:rPr>
              <a:t>اختلال نوروکاگنیتیو خفیف:</a:t>
            </a:r>
          </a:p>
          <a:p>
            <a:r>
              <a:rPr lang="fa-IR" sz="1600" dirty="0">
                <a:solidFill>
                  <a:srgbClr val="FFFF00"/>
                </a:solidFill>
              </a:rPr>
              <a:t>افت شناختی خفیف در حداقل یک زمینه شناختی در مقایسه با عملکرد قبلی</a:t>
            </a:r>
          </a:p>
          <a:p>
            <a:endParaRPr lang="fa-IR" sz="1600" dirty="0">
              <a:solidFill>
                <a:srgbClr val="FFFF00"/>
              </a:solidFill>
            </a:endParaRPr>
          </a:p>
          <a:p>
            <a:r>
              <a:rPr lang="fa-IR" sz="1600" dirty="0">
                <a:solidFill>
                  <a:srgbClr val="FFFF00"/>
                </a:solidFill>
              </a:rPr>
              <a:t>اختلال نوروکاگنیتیو عمده:</a:t>
            </a:r>
          </a:p>
          <a:p>
            <a:r>
              <a:rPr lang="fa-IR" sz="1600" dirty="0">
                <a:solidFill>
                  <a:srgbClr val="FFFF00"/>
                </a:solidFill>
              </a:rPr>
              <a:t>ملاک ها مانند اختلال قبل است دو تفاوت شامل افت شناختی شدید، از دست رفتن استقلال فرد در انجام فعالیت های روزمره</a:t>
            </a:r>
          </a:p>
          <a:p>
            <a:endParaRPr lang="fa-IR" sz="1600" dirty="0">
              <a:solidFill>
                <a:srgbClr val="FFFF00"/>
              </a:solidFill>
            </a:endParaRPr>
          </a:p>
          <a:p>
            <a:r>
              <a:rPr lang="fa-IR" sz="1600" dirty="0">
                <a:solidFill>
                  <a:srgbClr val="FFFF00"/>
                </a:solidFill>
              </a:rPr>
              <a:t>نقص حافظه نشانه اولیه و بارز است</a:t>
            </a:r>
          </a:p>
          <a:p>
            <a:r>
              <a:rPr lang="fa-IR" sz="1600" dirty="0">
                <a:solidFill>
                  <a:srgbClr val="FFFF00"/>
                </a:solidFill>
              </a:rPr>
              <a:t>کنش پریشی (</a:t>
            </a:r>
            <a:r>
              <a:rPr lang="en-US" sz="1600" dirty="0">
                <a:solidFill>
                  <a:srgbClr val="FFFF00"/>
                </a:solidFill>
              </a:rPr>
              <a:t>apraxia): </a:t>
            </a:r>
            <a:r>
              <a:rPr lang="fa-IR" sz="1600" dirty="0">
                <a:solidFill>
                  <a:srgbClr val="FFFF00"/>
                </a:solidFill>
              </a:rPr>
              <a:t>ناتوانی انجام فعالیت های حرکتی</a:t>
            </a:r>
          </a:p>
          <a:p>
            <a:r>
              <a:rPr lang="fa-IR" sz="1600" dirty="0">
                <a:solidFill>
                  <a:srgbClr val="FFFF00"/>
                </a:solidFill>
              </a:rPr>
              <a:t>ادراک پریشی (</a:t>
            </a:r>
            <a:r>
              <a:rPr lang="en-US" sz="1600" dirty="0" err="1">
                <a:solidFill>
                  <a:srgbClr val="FFFF00"/>
                </a:solidFill>
              </a:rPr>
              <a:t>agnosia</a:t>
            </a:r>
            <a:r>
              <a:rPr lang="en-US" sz="1600" dirty="0">
                <a:solidFill>
                  <a:srgbClr val="FFFF00"/>
                </a:solidFill>
              </a:rPr>
              <a:t>): </a:t>
            </a:r>
            <a:r>
              <a:rPr lang="fa-IR" sz="1600" dirty="0">
                <a:solidFill>
                  <a:srgbClr val="FFFF00"/>
                </a:solidFill>
              </a:rPr>
              <a:t>ناتوانی در بازشناسی یا تشخیص اشیا به رغم سالم بودن حواس پنجگانه</a:t>
            </a:r>
          </a:p>
          <a:p>
            <a:r>
              <a:rPr lang="fa-IR" sz="1600" dirty="0">
                <a:solidFill>
                  <a:srgbClr val="FFFF00"/>
                </a:solidFill>
              </a:rPr>
              <a:t>با افزایش سن نرخ شیوع بیشتر می شود</a:t>
            </a:r>
          </a:p>
          <a:p>
            <a:endParaRPr lang="fa-IR" sz="1600" dirty="0">
              <a:solidFill>
                <a:srgbClr val="FFFF00"/>
              </a:solidFill>
            </a:endParaRPr>
          </a:p>
          <a:p>
            <a:r>
              <a:rPr lang="fa-IR" sz="1600" dirty="0">
                <a:solidFill>
                  <a:srgbClr val="FFFF00"/>
                </a:solidFill>
              </a:rPr>
              <a:t>دلیریوم:</a:t>
            </a:r>
          </a:p>
          <a:p>
            <a:r>
              <a:rPr lang="fa-IR" sz="1600" dirty="0">
                <a:solidFill>
                  <a:srgbClr val="FFFF00"/>
                </a:solidFill>
              </a:rPr>
              <a:t>مختل شدن توانایی فرد در توجه به محیط</a:t>
            </a:r>
          </a:p>
          <a:p>
            <a:r>
              <a:rPr lang="fa-IR" sz="1600" dirty="0">
                <a:solidFill>
                  <a:srgbClr val="FFFF00"/>
                </a:solidFill>
              </a:rPr>
              <a:t>توجه و اگاهی متفاوت از سطح قبلی فرد است و طی روز نوسان دارد</a:t>
            </a:r>
          </a:p>
          <a:p>
            <a:r>
              <a:rPr lang="fa-IR" sz="1600" dirty="0">
                <a:solidFill>
                  <a:srgbClr val="FFFF00"/>
                </a:solidFill>
              </a:rPr>
              <a:t>ناراحتی در عرض یک ماه ایجاد می شود معمولا در عرض چند ساعت یا چند روز</a:t>
            </a:r>
          </a:p>
          <a:p>
            <a:r>
              <a:rPr lang="fa-IR" sz="1600" dirty="0">
                <a:solidFill>
                  <a:srgbClr val="FFFF00"/>
                </a:solidFill>
              </a:rPr>
              <a:t>تغییرات در یکی از زمینه های شناختی</a:t>
            </a:r>
          </a:p>
        </p:txBody>
      </p:sp>
    </p:spTree>
    <p:extLst>
      <p:ext uri="{BB962C8B-B14F-4D97-AF65-F5344CB8AC3E}">
        <p14:creationId xmlns:p14="http://schemas.microsoft.com/office/powerpoint/2010/main" val="1632882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9382" y="0"/>
            <a:ext cx="11558051" cy="6745184"/>
          </a:xfrm>
        </p:spPr>
        <p:txBody>
          <a:bodyPr>
            <a:normAutofit lnSpcReduction="10000"/>
          </a:bodyPr>
          <a:lstStyle/>
          <a:p>
            <a:r>
              <a:rPr lang="fa-IR" dirty="0">
                <a:solidFill>
                  <a:srgbClr val="FFFF00"/>
                </a:solidFill>
              </a:rPr>
              <a:t>انواع فرعی:</a:t>
            </a:r>
          </a:p>
          <a:p>
            <a:r>
              <a:rPr lang="fa-IR" dirty="0">
                <a:solidFill>
                  <a:srgbClr val="FFFF00"/>
                </a:solidFill>
              </a:rPr>
              <a:t>ناشی از مسمومیت با مواد</a:t>
            </a:r>
          </a:p>
          <a:p>
            <a:r>
              <a:rPr lang="fa-IR" dirty="0">
                <a:solidFill>
                  <a:srgbClr val="FFFF00"/>
                </a:solidFill>
              </a:rPr>
              <a:t>ناشی از ترک موارد</a:t>
            </a:r>
          </a:p>
          <a:p>
            <a:r>
              <a:rPr lang="fa-IR" dirty="0">
                <a:solidFill>
                  <a:srgbClr val="FFFF00"/>
                </a:solidFill>
              </a:rPr>
              <a:t>ناشی از داروهای تجویزی</a:t>
            </a:r>
          </a:p>
          <a:p>
            <a:r>
              <a:rPr lang="fa-IR" dirty="0">
                <a:solidFill>
                  <a:srgbClr val="FFFF00"/>
                </a:solidFill>
              </a:rPr>
              <a:t>ناشی از سایر عارضه های پزشکی</a:t>
            </a:r>
          </a:p>
          <a:p>
            <a:r>
              <a:rPr lang="fa-IR" dirty="0">
                <a:solidFill>
                  <a:srgbClr val="FFFF00"/>
                </a:solidFill>
              </a:rPr>
              <a:t>ناشی از علل </a:t>
            </a:r>
            <a:r>
              <a:rPr lang="fa-IR" dirty="0" smtClean="0">
                <a:solidFill>
                  <a:srgbClr val="FFFF00"/>
                </a:solidFill>
              </a:rPr>
              <a:t>متعدد</a:t>
            </a:r>
          </a:p>
          <a:p>
            <a:r>
              <a:rPr lang="fa-IR" dirty="0" smtClean="0">
                <a:solidFill>
                  <a:srgbClr val="FFFF00"/>
                </a:solidFill>
              </a:rPr>
              <a:t>علائم:</a:t>
            </a:r>
          </a:p>
          <a:p>
            <a:r>
              <a:rPr lang="fa-IR" dirty="0">
                <a:solidFill>
                  <a:srgbClr val="FFFF00"/>
                </a:solidFill>
              </a:rPr>
              <a:t>سردرگمی حاد، روان آشفتگی، سندرم سردرگمی: افت هشیاری، سردرگمی و گیجی و نقص توجه</a:t>
            </a:r>
          </a:p>
          <a:p>
            <a:r>
              <a:rPr lang="fa-IR" dirty="0">
                <a:solidFill>
                  <a:srgbClr val="FFFF00"/>
                </a:solidFill>
              </a:rPr>
              <a:t>دلیریوم ممکن است طی </a:t>
            </a:r>
            <a:r>
              <a:rPr lang="en-US" dirty="0">
                <a:solidFill>
                  <a:srgbClr val="FFFF00"/>
                </a:solidFill>
              </a:rPr>
              <a:t>NCD </a:t>
            </a:r>
            <a:r>
              <a:rPr lang="fa-IR" dirty="0">
                <a:solidFill>
                  <a:srgbClr val="FFFF00"/>
                </a:solidFill>
              </a:rPr>
              <a:t>عمده و خفیف دیده شود</a:t>
            </a:r>
          </a:p>
          <a:p>
            <a:r>
              <a:rPr lang="fa-IR" dirty="0">
                <a:solidFill>
                  <a:srgbClr val="FFFF00"/>
                </a:solidFill>
              </a:rPr>
              <a:t>شروع ناگهانی و نوسانات شدید نشانه ها</a:t>
            </a:r>
          </a:p>
          <a:p>
            <a:r>
              <a:rPr lang="fa-IR" dirty="0">
                <a:solidFill>
                  <a:srgbClr val="FFFF00"/>
                </a:solidFill>
              </a:rPr>
              <a:t>درمان شامل کشف علت زیربنایی است مثل تب شدید، کمبود اب بدن، عفونت حاد، استرس، عمل جراحی و ..</a:t>
            </a:r>
          </a:p>
          <a:p>
            <a:r>
              <a:rPr lang="fa-IR" dirty="0">
                <a:solidFill>
                  <a:srgbClr val="FFFF00"/>
                </a:solidFill>
              </a:rPr>
              <a:t>تفاوت با دمانس در سرعت شروع، علت و نشانه ها و نوع تغییرات است</a:t>
            </a:r>
          </a:p>
          <a:p>
            <a:r>
              <a:rPr lang="fa-IR" dirty="0">
                <a:solidFill>
                  <a:srgbClr val="FFFF00"/>
                </a:solidFill>
              </a:rPr>
              <a:t>شیوع در سالمندان بستری شده در بیمارستان ها از همه بیشتر است</a:t>
            </a:r>
          </a:p>
          <a:p>
            <a:r>
              <a:rPr lang="fa-IR" dirty="0">
                <a:solidFill>
                  <a:srgbClr val="FFFF00"/>
                </a:solidFill>
              </a:rPr>
              <a:t>ممکن است با توهم و هذیان همراه باشد</a:t>
            </a:r>
          </a:p>
          <a:p>
            <a:r>
              <a:rPr lang="fa-IR" dirty="0">
                <a:solidFill>
                  <a:srgbClr val="FFFF00"/>
                </a:solidFill>
              </a:rPr>
              <a:t>وجه تمایز اختلالات شناختی عصبی با سایر اختلالات این است که علت زیربنایی آن اکثرا قابل شناسایی است</a:t>
            </a:r>
          </a:p>
        </p:txBody>
      </p:sp>
    </p:spTree>
    <p:extLst>
      <p:ext uri="{BB962C8B-B14F-4D97-AF65-F5344CB8AC3E}">
        <p14:creationId xmlns:p14="http://schemas.microsoft.com/office/powerpoint/2010/main" val="11302336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1718" y="329540"/>
            <a:ext cx="10977357" cy="5952506"/>
          </a:xfrm>
        </p:spPr>
        <p:txBody>
          <a:bodyPr>
            <a:normAutofit lnSpcReduction="10000"/>
          </a:bodyPr>
          <a:lstStyle/>
          <a:p>
            <a:r>
              <a:rPr lang="fa-IR" dirty="0">
                <a:solidFill>
                  <a:srgbClr val="FFFF00"/>
                </a:solidFill>
              </a:rPr>
              <a:t>اختلال نوروکاگنیتیو ناشی از بیماری آلزایمر:</a:t>
            </a:r>
          </a:p>
          <a:p>
            <a:r>
              <a:rPr lang="fa-IR" dirty="0">
                <a:solidFill>
                  <a:srgbClr val="FFFF00"/>
                </a:solidFill>
              </a:rPr>
              <a:t>معیارهای خفیف یا عمده </a:t>
            </a:r>
            <a:r>
              <a:rPr lang="en-US" dirty="0">
                <a:solidFill>
                  <a:srgbClr val="FFFF00"/>
                </a:solidFill>
              </a:rPr>
              <a:t>NCD</a:t>
            </a:r>
          </a:p>
          <a:p>
            <a:r>
              <a:rPr lang="fa-IR" dirty="0">
                <a:solidFill>
                  <a:srgbClr val="FFFF00"/>
                </a:solidFill>
              </a:rPr>
              <a:t>نقص در یک یا چند زمینه شناختی و پیشرفت تدریجی</a:t>
            </a:r>
          </a:p>
          <a:p>
            <a:r>
              <a:rPr lang="fa-IR" dirty="0">
                <a:solidFill>
                  <a:srgbClr val="FFFF00"/>
                </a:solidFill>
              </a:rPr>
              <a:t>دو نوع محتمل و ممکن باید مشخص شود که نوع محتمل شدیدتر است</a:t>
            </a:r>
          </a:p>
          <a:p>
            <a:endParaRPr lang="fa-IR" dirty="0">
              <a:solidFill>
                <a:srgbClr val="FFFF00"/>
              </a:solidFill>
            </a:endParaRPr>
          </a:p>
          <a:p>
            <a:r>
              <a:rPr lang="fa-IR" dirty="0">
                <a:solidFill>
                  <a:srgbClr val="FFFF00"/>
                </a:solidFill>
              </a:rPr>
              <a:t>دوره بدون نشانه: پلاتو</a:t>
            </a:r>
          </a:p>
          <a:p>
            <a:r>
              <a:rPr lang="fa-IR" dirty="0">
                <a:solidFill>
                  <a:srgbClr val="FFFF00"/>
                </a:solidFill>
              </a:rPr>
              <a:t>رایج ترین </a:t>
            </a:r>
            <a:r>
              <a:rPr lang="en-US" dirty="0">
                <a:solidFill>
                  <a:srgbClr val="FFFF00"/>
                </a:solidFill>
              </a:rPr>
              <a:t>NCD </a:t>
            </a:r>
            <a:r>
              <a:rPr lang="fa-IR" dirty="0">
                <a:solidFill>
                  <a:srgbClr val="FFFF00"/>
                </a:solidFill>
              </a:rPr>
              <a:t>عمده الزایمر است</a:t>
            </a:r>
          </a:p>
          <a:p>
            <a:r>
              <a:rPr lang="fa-IR" dirty="0">
                <a:solidFill>
                  <a:srgbClr val="FFFF00"/>
                </a:solidFill>
              </a:rPr>
              <a:t>اولین نشانه ها: نقص حافظه کوتاه مدت، تحریک پذیری، عدم تمرکز حواس</a:t>
            </a:r>
          </a:p>
          <a:p>
            <a:r>
              <a:rPr lang="fa-IR" dirty="0">
                <a:solidFill>
                  <a:srgbClr val="FFFF00"/>
                </a:solidFill>
              </a:rPr>
              <a:t>معمولی ترین علامت فراموشی است</a:t>
            </a:r>
          </a:p>
          <a:p>
            <a:r>
              <a:rPr lang="fa-IR" dirty="0">
                <a:solidFill>
                  <a:srgbClr val="FFFF00"/>
                </a:solidFill>
              </a:rPr>
              <a:t>اخرین علامت ها: شناخت اجتماعی مختل</a:t>
            </a:r>
          </a:p>
          <a:p>
            <a:endParaRPr lang="fa-IR" dirty="0">
              <a:solidFill>
                <a:srgbClr val="FFFF00"/>
              </a:solidFill>
            </a:endParaRPr>
          </a:p>
          <a:p>
            <a:r>
              <a:rPr lang="fa-IR" dirty="0">
                <a:solidFill>
                  <a:srgbClr val="FFFF00"/>
                </a:solidFill>
              </a:rPr>
              <a:t>فاصله بروز نشانه تا مرگ حدود ۸-۱۰ سال</a:t>
            </a:r>
          </a:p>
          <a:p>
            <a:r>
              <a:rPr lang="fa-IR" dirty="0">
                <a:solidFill>
                  <a:srgbClr val="FFFF00"/>
                </a:solidFill>
              </a:rPr>
              <a:t>عوامل خطر: سن (اصلی ترین عامل)، جنس مونث، ژنتیک، سابقه نقص شناختی در خانواده، سابقه اسیب به سر، تحصیلات پایین</a:t>
            </a:r>
          </a:p>
        </p:txBody>
      </p:sp>
    </p:spTree>
    <p:extLst>
      <p:ext uri="{BB962C8B-B14F-4D97-AF65-F5344CB8AC3E}">
        <p14:creationId xmlns:p14="http://schemas.microsoft.com/office/powerpoint/2010/main" val="3469424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249382"/>
            <a:ext cx="11107986" cy="5498275"/>
          </a:xfrm>
        </p:spPr>
        <p:txBody>
          <a:bodyPr>
            <a:normAutofit/>
          </a:bodyPr>
          <a:lstStyle/>
          <a:p>
            <a:r>
              <a:rPr lang="fa-IR" dirty="0">
                <a:solidFill>
                  <a:srgbClr val="FFFF00"/>
                </a:solidFill>
              </a:rPr>
              <a:t>علت ها:</a:t>
            </a:r>
          </a:p>
          <a:p>
            <a:r>
              <a:rPr lang="fa-IR" dirty="0">
                <a:solidFill>
                  <a:srgbClr val="FFFF00"/>
                </a:solidFill>
              </a:rPr>
              <a:t>– سطح پایین استیل کولین</a:t>
            </a:r>
          </a:p>
          <a:p>
            <a:r>
              <a:rPr lang="fa-IR" dirty="0">
                <a:solidFill>
                  <a:srgbClr val="FFFF00"/>
                </a:solidFill>
              </a:rPr>
              <a:t>– اسیب های مکرر به سر</a:t>
            </a:r>
          </a:p>
          <a:p>
            <a:r>
              <a:rPr lang="fa-IR" dirty="0">
                <a:solidFill>
                  <a:srgbClr val="FFFF00"/>
                </a:solidFill>
              </a:rPr>
              <a:t>– التهاب مغز، عفونت ها و ویروس ها</a:t>
            </a:r>
          </a:p>
          <a:p>
            <a:r>
              <a:rPr lang="fa-IR" dirty="0">
                <a:solidFill>
                  <a:srgbClr val="FFFF00"/>
                </a:solidFill>
              </a:rPr>
              <a:t>– کاهش جریان خون مغز</a:t>
            </a:r>
          </a:p>
          <a:p>
            <a:r>
              <a:rPr lang="fa-IR" dirty="0">
                <a:solidFill>
                  <a:srgbClr val="FFFF00"/>
                </a:solidFill>
              </a:rPr>
              <a:t>– تاثیر پلاک های آمیلوئیدی و کلاف های نوروفیبری در متابلویسم سلولی</a:t>
            </a:r>
          </a:p>
          <a:p>
            <a:r>
              <a:rPr lang="fa-IR" dirty="0">
                <a:solidFill>
                  <a:srgbClr val="FFFF00"/>
                </a:solidFill>
              </a:rPr>
              <a:t>پلاک های آمیلوئیدی و کلا فهای نوروفیبری&gt; مرگ نورون&gt; تحلیل کرتکس، هیپوکامپ، کرتکس پیشانی و گیجگاهی و آهیانه ای &gt; بزرگ شدن بطن های مغزی –  مخچه، نخاع و مناطق حسی حرکتی کمتر تحت تاثیر قرار می گیرند</a:t>
            </a:r>
          </a:p>
        </p:txBody>
      </p:sp>
    </p:spTree>
    <p:extLst>
      <p:ext uri="{BB962C8B-B14F-4D97-AF65-F5344CB8AC3E}">
        <p14:creationId xmlns:p14="http://schemas.microsoft.com/office/powerpoint/2010/main" val="1669823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106878"/>
            <a:ext cx="11143612" cy="5842660"/>
          </a:xfrm>
        </p:spPr>
        <p:txBody>
          <a:bodyPr>
            <a:normAutofit/>
          </a:bodyPr>
          <a:lstStyle/>
          <a:p>
            <a:r>
              <a:rPr lang="fa-IR" dirty="0">
                <a:solidFill>
                  <a:srgbClr val="FFFF00"/>
                </a:solidFill>
              </a:rPr>
              <a:t>اختلال نوروکاگنیتیو فرانتوتمپورال عمده یا خفیف:</a:t>
            </a:r>
          </a:p>
          <a:p>
            <a:r>
              <a:rPr lang="fa-IR" dirty="0">
                <a:solidFill>
                  <a:srgbClr val="FFFF00"/>
                </a:solidFill>
              </a:rPr>
              <a:t>از بین رفتن نورون ها در کرتکس پیشانی و گیجگاهی</a:t>
            </a:r>
          </a:p>
          <a:p>
            <a:r>
              <a:rPr lang="fa-IR" dirty="0">
                <a:solidFill>
                  <a:srgbClr val="FFFF00"/>
                </a:solidFill>
              </a:rPr>
              <a:t>شروع در اواسط ۵۰ سالگی تا ۶۰ سالگی- مرگ بعد از ۵ تا ده سال پس از تشخیص،</a:t>
            </a:r>
          </a:p>
          <a:p>
            <a:endParaRPr lang="fa-IR" dirty="0">
              <a:solidFill>
                <a:srgbClr val="FFFF00"/>
              </a:solidFill>
            </a:endParaRPr>
          </a:p>
          <a:p>
            <a:r>
              <a:rPr lang="fa-IR" dirty="0">
                <a:solidFill>
                  <a:srgbClr val="FFFF00"/>
                </a:solidFill>
              </a:rPr>
              <a:t>واریانت های سندرومیک:</a:t>
            </a:r>
          </a:p>
          <a:p>
            <a:r>
              <a:rPr lang="fa-IR" dirty="0">
                <a:solidFill>
                  <a:srgbClr val="FFFF00"/>
                </a:solidFill>
              </a:rPr>
              <a:t>تغییرات تدریجی و پیشرونده رفتاری و شخصیتی</a:t>
            </a:r>
          </a:p>
          <a:p>
            <a:r>
              <a:rPr lang="fa-IR" dirty="0">
                <a:solidFill>
                  <a:srgbClr val="FFFF00"/>
                </a:solidFill>
              </a:rPr>
              <a:t>نقص زبانی: مبتلا به افازیای پیشرونده اولیه</a:t>
            </a:r>
          </a:p>
          <a:p>
            <a:endParaRPr lang="fa-IR" dirty="0">
              <a:solidFill>
                <a:srgbClr val="FFFF00"/>
              </a:solidFill>
            </a:endParaRPr>
          </a:p>
          <a:p>
            <a:r>
              <a:rPr lang="fa-IR" dirty="0">
                <a:solidFill>
                  <a:srgbClr val="FFFF00"/>
                </a:solidFill>
              </a:rPr>
              <a:t>سالم ماندن نسبی یادگیری و حافظه و عملکرد ادراکی حرکتی</a:t>
            </a:r>
          </a:p>
          <a:p>
            <a:r>
              <a:rPr lang="fa-IR" dirty="0">
                <a:solidFill>
                  <a:srgbClr val="FFFF00"/>
                </a:solidFill>
              </a:rPr>
              <a:t>شروع و پیشرفت تدریجی</a:t>
            </a:r>
          </a:p>
        </p:txBody>
      </p:sp>
    </p:spTree>
    <p:extLst>
      <p:ext uri="{BB962C8B-B14F-4D97-AF65-F5344CB8AC3E}">
        <p14:creationId xmlns:p14="http://schemas.microsoft.com/office/powerpoint/2010/main" val="31243937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1" y="296882"/>
            <a:ext cx="11369243" cy="6353299"/>
          </a:xfrm>
        </p:spPr>
        <p:txBody>
          <a:bodyPr>
            <a:normAutofit/>
          </a:bodyPr>
          <a:lstStyle/>
          <a:p>
            <a:r>
              <a:rPr lang="fa-IR" dirty="0">
                <a:solidFill>
                  <a:srgbClr val="FFFF00"/>
                </a:solidFill>
              </a:rPr>
              <a:t>اختلال نوروکاگنیتیو خفیف یا عمده با اجسام لوئی:</a:t>
            </a:r>
          </a:p>
          <a:p>
            <a:r>
              <a:rPr lang="fa-IR" dirty="0">
                <a:solidFill>
                  <a:srgbClr val="FFFF00"/>
                </a:solidFill>
              </a:rPr>
              <a:t>اجسام لوئی توده های پروتئینی که درون نورون تشکیل می شود و مغز را به تدریج تخریب می کند.</a:t>
            </a:r>
          </a:p>
          <a:p>
            <a:r>
              <a:rPr lang="fa-IR" dirty="0">
                <a:solidFill>
                  <a:srgbClr val="FFFF00"/>
                </a:solidFill>
              </a:rPr>
              <a:t>نشانه های شبیه آلزایمر و پارکینسون</a:t>
            </a:r>
          </a:p>
          <a:p>
            <a:r>
              <a:rPr lang="fa-IR" dirty="0">
                <a:solidFill>
                  <a:srgbClr val="FFFF00"/>
                </a:solidFill>
              </a:rPr>
              <a:t>ابتدا نقص شناختی و حداقل یک سال بعد نقص های حرکتی</a:t>
            </a:r>
          </a:p>
          <a:p>
            <a:r>
              <a:rPr lang="fa-IR" dirty="0">
                <a:solidFill>
                  <a:srgbClr val="FFFF00"/>
                </a:solidFill>
              </a:rPr>
              <a:t>توهم های بصری</a:t>
            </a:r>
          </a:p>
          <a:p>
            <a:r>
              <a:rPr lang="fa-IR" dirty="0">
                <a:solidFill>
                  <a:srgbClr val="FFFF00"/>
                </a:solidFill>
              </a:rPr>
              <a:t>نوسان نشانه</a:t>
            </a:r>
          </a:p>
          <a:p>
            <a:r>
              <a:rPr lang="fa-IR" dirty="0">
                <a:solidFill>
                  <a:srgbClr val="FFFF00"/>
                </a:solidFill>
              </a:rPr>
              <a:t>حساسیت شدید به داروهای نورولپیتیک</a:t>
            </a:r>
          </a:p>
          <a:p>
            <a:r>
              <a:rPr lang="fa-IR" dirty="0">
                <a:solidFill>
                  <a:srgbClr val="FFFF00"/>
                </a:solidFill>
              </a:rPr>
              <a:t>اختلال در خواب </a:t>
            </a:r>
            <a:r>
              <a:rPr lang="en-US" dirty="0">
                <a:solidFill>
                  <a:srgbClr val="FFFF00"/>
                </a:solidFill>
              </a:rPr>
              <a:t>REM</a:t>
            </a:r>
          </a:p>
          <a:p>
            <a:r>
              <a:rPr lang="fa-IR" dirty="0">
                <a:solidFill>
                  <a:srgbClr val="FFFF00"/>
                </a:solidFill>
              </a:rPr>
              <a:t>نشانه های ساپورتیو: زمین خوردن، سنکوپ کردن، بی هوشی و موقت و بی دلیل، فشار خون پایین، عدم کنترل ادرار</a:t>
            </a:r>
          </a:p>
          <a:p>
            <a:r>
              <a:rPr lang="fa-IR" dirty="0">
                <a:solidFill>
                  <a:srgbClr val="FFFF00"/>
                </a:solidFill>
              </a:rPr>
              <a:t>شروع تدریجی</a:t>
            </a:r>
          </a:p>
          <a:p>
            <a:endParaRPr lang="fa-IR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455203"/>
      </p:ext>
    </p:extLst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49</TotalTime>
  <Words>1545</Words>
  <Application>Microsoft Office PowerPoint</Application>
  <PresentationFormat>Widescreen</PresentationFormat>
  <Paragraphs>173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5" baseType="lpstr">
      <vt:lpstr>Century Gothic</vt:lpstr>
      <vt:lpstr>Tahoma</vt:lpstr>
      <vt:lpstr>Wingdings 3</vt:lpstr>
      <vt:lpstr>Slice</vt:lpstr>
      <vt:lpstr>اختلالات عصبی شناختی بر اساس DSM5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اختلالات عصبی شناختی بر اساس DSM5</dc:title>
  <dc:creator>Day</dc:creator>
  <cp:lastModifiedBy>amir771155</cp:lastModifiedBy>
  <cp:revision>7</cp:revision>
  <dcterms:created xsi:type="dcterms:W3CDTF">2018-08-08T08:43:35Z</dcterms:created>
  <dcterms:modified xsi:type="dcterms:W3CDTF">2018-08-10T04:20:21Z</dcterms:modified>
</cp:coreProperties>
</file>